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Lst>
  <p:notesMasterIdLst>
    <p:notesMasterId r:id="rId20"/>
  </p:notesMasterIdLst>
  <p:handoutMasterIdLst>
    <p:handoutMasterId r:id="rId21"/>
  </p:handoutMasterIdLst>
  <p:sldIdLst>
    <p:sldId id="256" r:id="rId5"/>
    <p:sldId id="258" r:id="rId6"/>
    <p:sldId id="263" r:id="rId7"/>
    <p:sldId id="283" r:id="rId8"/>
    <p:sldId id="286" r:id="rId9"/>
    <p:sldId id="287" r:id="rId10"/>
    <p:sldId id="267" r:id="rId11"/>
    <p:sldId id="268" r:id="rId12"/>
    <p:sldId id="281" r:id="rId13"/>
    <p:sldId id="271" r:id="rId14"/>
    <p:sldId id="280" r:id="rId15"/>
    <p:sldId id="275" r:id="rId16"/>
    <p:sldId id="274" r:id="rId17"/>
    <p:sldId id="282" r:id="rId18"/>
    <p:sldId id="288" r:id="rId19"/>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6095" autoAdjust="0"/>
  </p:normalViewPr>
  <p:slideViewPr>
    <p:cSldViewPr>
      <p:cViewPr varScale="1">
        <p:scale>
          <a:sx n="79" d="100"/>
          <a:sy n="79" d="100"/>
        </p:scale>
        <p:origin x="756"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60073F96-85D0-4663-8304-7FF26231E46B}" type="datetimeFigureOut">
              <a:rPr lang="en-US" smtClean="0"/>
              <a:t>10/20/2023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AA7F1A5-151B-44F5-8C7A-9FAF2D55B617}" type="slidenum">
              <a:rPr lang="en-US" smtClean="0"/>
              <a:t>‹#›</a:t>
            </a:fld>
            <a:endParaRPr lang="en-US"/>
          </a:p>
        </p:txBody>
      </p:sp>
    </p:spTree>
    <p:extLst>
      <p:ext uri="{BB962C8B-B14F-4D97-AF65-F5344CB8AC3E}">
        <p14:creationId xmlns:p14="http://schemas.microsoft.com/office/powerpoint/2010/main" val="1655623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87BEB9D-AAA5-4952-A28A-E9B1CCAF152E}" type="datetimeFigureOut">
              <a:rPr lang="en-US" smtClean="0"/>
              <a:t>10/20/2023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3DC4122-0C88-45C0-BB33-70321B9EA241}" type="slidenum">
              <a:rPr lang="en-US" smtClean="0"/>
              <a:t>‹#›</a:t>
            </a:fld>
            <a:endParaRPr lang="en-US"/>
          </a:p>
        </p:txBody>
      </p:sp>
    </p:spTree>
    <p:extLst>
      <p:ext uri="{BB962C8B-B14F-4D97-AF65-F5344CB8AC3E}">
        <p14:creationId xmlns:p14="http://schemas.microsoft.com/office/powerpoint/2010/main" val="156236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focused</a:t>
            </a:r>
            <a:r>
              <a:rPr lang="en-US" baseline="0" dirty="0"/>
              <a:t> so far on the neurobiology of the ear. This is just the starting point though. The brain performs a process called perception, in which auditory information is understood and made useful. The interpretation of sensory information is a critical step in the process. </a:t>
            </a:r>
          </a:p>
          <a:p>
            <a:endParaRPr lang="en-US" baseline="0" dirty="0"/>
          </a:p>
          <a:p>
            <a:r>
              <a:rPr lang="en-US" baseline="0" dirty="0"/>
              <a:t>This presentation will step through stages of processing as auditory information makes its way to the cerebral cortex. We will finish with language processing as a special form of auditory processing. </a:t>
            </a:r>
            <a:endParaRPr lang="en-US" dirty="0"/>
          </a:p>
        </p:txBody>
      </p:sp>
      <p:sp>
        <p:nvSpPr>
          <p:cNvPr id="4" name="Slide Number Placeholder 3"/>
          <p:cNvSpPr>
            <a:spLocks noGrp="1"/>
          </p:cNvSpPr>
          <p:nvPr>
            <p:ph type="sldNum" sz="quarter" idx="10"/>
          </p:nvPr>
        </p:nvSpPr>
        <p:spPr/>
        <p:txBody>
          <a:bodyPr/>
          <a:lstStyle/>
          <a:p>
            <a:fld id="{53DC4122-0C88-45C0-BB33-70321B9EA241}" type="slidenum">
              <a:rPr lang="en-US" smtClean="0"/>
              <a:t>1</a:t>
            </a:fld>
            <a:endParaRPr lang="en-US"/>
          </a:p>
        </p:txBody>
      </p:sp>
    </p:spTree>
    <p:extLst>
      <p:ext uri="{BB962C8B-B14F-4D97-AF65-F5344CB8AC3E}">
        <p14:creationId xmlns:p14="http://schemas.microsoft.com/office/powerpoint/2010/main" val="384593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auditory</a:t>
            </a:r>
            <a:r>
              <a:rPr lang="en-US" baseline="0" dirty="0"/>
              <a:t> cortex is only the starting point of what auditory information is doing in the brain. There are connections between areas in the cerebral cortex called </a:t>
            </a:r>
            <a:r>
              <a:rPr lang="en-US" baseline="0" dirty="0" err="1"/>
              <a:t>corticocortical</a:t>
            </a:r>
            <a:r>
              <a:rPr lang="en-US" baseline="0" dirty="0"/>
              <a:t> connections. This is a fancy way of saying connections going from one area of cerebral cortex to another area of cerebral cortex. </a:t>
            </a:r>
          </a:p>
          <a:p>
            <a:endParaRPr lang="en-US" baseline="0" dirty="0"/>
          </a:p>
          <a:p>
            <a:r>
              <a:rPr lang="en-US" baseline="0" dirty="0"/>
              <a:t>Some of this information goes to ventral and anterior areas of the temporal lobe that are important for identifying objects. This has been called the “what” stream or the ventral stream of processing. For example, let’s say you are exposed to a car sound. Connections from primary auditory cortex to this area will help you to understand that you are hearing a car. </a:t>
            </a:r>
          </a:p>
          <a:p>
            <a:endParaRPr lang="en-US" baseline="0" dirty="0"/>
          </a:p>
          <a:p>
            <a:r>
              <a:rPr lang="en-US" baseline="0" dirty="0"/>
              <a:t>The “where” stream (also called the dorsal stream) is important for knowing where objects are located in space. This is like a mental map of the world. For the car example, this region would give us a conscious appreciation if the sound is ahead, to the side, or behind us. The where stream may be important for preparing actions. </a:t>
            </a:r>
            <a:endParaRPr lang="en-US" dirty="0"/>
          </a:p>
        </p:txBody>
      </p:sp>
      <p:sp>
        <p:nvSpPr>
          <p:cNvPr id="4" name="Slide Number Placeholder 3"/>
          <p:cNvSpPr>
            <a:spLocks noGrp="1"/>
          </p:cNvSpPr>
          <p:nvPr>
            <p:ph type="sldNum" sz="quarter" idx="10"/>
          </p:nvPr>
        </p:nvSpPr>
        <p:spPr/>
        <p:txBody>
          <a:bodyPr/>
          <a:lstStyle/>
          <a:p>
            <a:fld id="{53DC4122-0C88-45C0-BB33-70321B9EA241}" type="slidenum">
              <a:rPr lang="en-US" smtClean="0"/>
              <a:t>10</a:t>
            </a:fld>
            <a:endParaRPr lang="en-US"/>
          </a:p>
        </p:txBody>
      </p:sp>
    </p:spTree>
    <p:extLst>
      <p:ext uri="{BB962C8B-B14F-4D97-AF65-F5344CB8AC3E}">
        <p14:creationId xmlns:p14="http://schemas.microsoft.com/office/powerpoint/2010/main" val="60527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t>
            </a:r>
            <a:r>
              <a:rPr lang="en-US" dirty="0" err="1"/>
              <a:t>corticocortical</a:t>
            </a:r>
            <a:r>
              <a:rPr lang="en-US" baseline="0" dirty="0"/>
              <a:t> connections are important for language processing. Paul </a:t>
            </a:r>
            <a:r>
              <a:rPr lang="en-US" baseline="0" dirty="0" err="1"/>
              <a:t>Broca</a:t>
            </a:r>
            <a:r>
              <a:rPr lang="en-US" baseline="0" dirty="0"/>
              <a:t> was a French doctor who first reported a patient with impaired language production caused by damage to the left frontal lobe. The area of damage is circled. This area is sometimes called </a:t>
            </a:r>
            <a:r>
              <a:rPr lang="en-US" baseline="0" dirty="0" err="1"/>
              <a:t>Broca’s</a:t>
            </a:r>
            <a:r>
              <a:rPr lang="en-US" baseline="0" dirty="0"/>
              <a:t> area. The primary function of this area is to string words together into sentences. This is called expressive aphasia, an inability to fluently make language such as sentences. People with this condition may struggle to find the right word to say, which is a symptom called anomia. </a:t>
            </a:r>
            <a:endParaRPr lang="en-US" dirty="0"/>
          </a:p>
          <a:p>
            <a:endParaRPr lang="en-US" dirty="0"/>
          </a:p>
          <a:p>
            <a:r>
              <a:rPr lang="en-US" dirty="0"/>
              <a:t>https://blogs.scientificamerican.com/literally-psyched/the-man-who-couldnt-speakand-how-he-revolutionized-psychology/</a:t>
            </a:r>
          </a:p>
        </p:txBody>
      </p:sp>
      <p:sp>
        <p:nvSpPr>
          <p:cNvPr id="4" name="Slide Number Placeholder 3"/>
          <p:cNvSpPr>
            <a:spLocks noGrp="1"/>
          </p:cNvSpPr>
          <p:nvPr>
            <p:ph type="sldNum" sz="quarter" idx="10"/>
          </p:nvPr>
        </p:nvSpPr>
        <p:spPr/>
        <p:txBody>
          <a:bodyPr/>
          <a:lstStyle/>
          <a:p>
            <a:fld id="{53DC4122-0C88-45C0-BB33-70321B9EA241}" type="slidenum">
              <a:rPr lang="en-US" smtClean="0"/>
              <a:t>11</a:t>
            </a:fld>
            <a:endParaRPr lang="en-US"/>
          </a:p>
        </p:txBody>
      </p:sp>
    </p:spTree>
    <p:extLst>
      <p:ext uri="{BB962C8B-B14F-4D97-AF65-F5344CB8AC3E}">
        <p14:creationId xmlns:p14="http://schemas.microsoft.com/office/powerpoint/2010/main" val="19980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 Wernicke</a:t>
            </a:r>
            <a:r>
              <a:rPr lang="en-US" baseline="0" dirty="0"/>
              <a:t> was a German physician who described another left hemisphere area for language in the late </a:t>
            </a:r>
            <a:r>
              <a:rPr lang="en-US" baseline="0" dirty="0" err="1"/>
              <a:t>1800s</a:t>
            </a:r>
            <a:r>
              <a:rPr lang="en-US" baseline="0" dirty="0"/>
              <a:t>. The people with damage in this area can produce sentences but cannot understand sentences very well. This language deficit pattern is now called receptive aphasia. The problem is in receiving language. </a:t>
            </a:r>
            <a:endParaRPr lang="en-US" dirty="0"/>
          </a:p>
          <a:p>
            <a:endParaRPr lang="en-US" dirty="0"/>
          </a:p>
          <a:p>
            <a:r>
              <a:rPr lang="en-US" dirty="0"/>
              <a:t>By J.F. Lehmann, </a:t>
            </a:r>
            <a:r>
              <a:rPr lang="en-US" dirty="0" err="1"/>
              <a:t>Muenchen</a:t>
            </a:r>
            <a:r>
              <a:rPr lang="en-US" dirty="0"/>
              <a:t> - IHM, Public Domain, https://commons.wikimedia.org/w/index.php?curid=9679254</a:t>
            </a:r>
          </a:p>
        </p:txBody>
      </p:sp>
      <p:sp>
        <p:nvSpPr>
          <p:cNvPr id="4" name="Slide Number Placeholder 3"/>
          <p:cNvSpPr>
            <a:spLocks noGrp="1"/>
          </p:cNvSpPr>
          <p:nvPr>
            <p:ph type="sldNum" sz="quarter" idx="10"/>
          </p:nvPr>
        </p:nvSpPr>
        <p:spPr/>
        <p:txBody>
          <a:bodyPr/>
          <a:lstStyle/>
          <a:p>
            <a:fld id="{53DC4122-0C88-45C0-BB33-70321B9EA241}" type="slidenum">
              <a:rPr lang="en-US" smtClean="0"/>
              <a:t>12</a:t>
            </a:fld>
            <a:endParaRPr lang="en-US"/>
          </a:p>
        </p:txBody>
      </p:sp>
    </p:spTree>
    <p:extLst>
      <p:ext uri="{BB962C8B-B14F-4D97-AF65-F5344CB8AC3E}">
        <p14:creationId xmlns:p14="http://schemas.microsoft.com/office/powerpoint/2010/main" val="310738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a:t>
            </a:r>
            <a:r>
              <a:rPr lang="en-US" baseline="0" dirty="0"/>
              <a:t> tie this language information in with auditory cortex. Note that primary auditory cortex is located in between </a:t>
            </a:r>
            <a:r>
              <a:rPr lang="en-US" baseline="0" dirty="0" err="1"/>
              <a:t>Broca’s</a:t>
            </a:r>
            <a:r>
              <a:rPr lang="en-US" baseline="0" dirty="0"/>
              <a:t> and Wernicke’s areas of the brain. There are cortical connections from primary auditory cortex to Wernicke’s area that are important for understanding what language means. Wernicke’s area also has connections to </a:t>
            </a:r>
            <a:r>
              <a:rPr lang="en-US" baseline="0" dirty="0" err="1"/>
              <a:t>Broca’s</a:t>
            </a:r>
            <a:r>
              <a:rPr lang="en-US" baseline="0" dirty="0"/>
              <a:t> area for speech production. The connections between these brain areas are very important for the components of speech, both understanding speech (Wernicke’s area) and producing speech (</a:t>
            </a:r>
            <a:r>
              <a:rPr lang="en-US" baseline="0" dirty="0" err="1"/>
              <a:t>Broca’s</a:t>
            </a:r>
            <a:r>
              <a:rPr lang="en-US" baseline="0" dirty="0"/>
              <a:t> area). </a:t>
            </a:r>
            <a:endParaRPr lang="en-US" dirty="0"/>
          </a:p>
          <a:p>
            <a:endParaRPr lang="en-US" dirty="0"/>
          </a:p>
          <a:p>
            <a:r>
              <a:rPr lang="en-US" dirty="0"/>
              <a:t>https://commons.wikimedia.org/wiki/File:BrocasAreaSmall.png</a:t>
            </a:r>
          </a:p>
        </p:txBody>
      </p:sp>
      <p:sp>
        <p:nvSpPr>
          <p:cNvPr id="4" name="Slide Number Placeholder 3"/>
          <p:cNvSpPr>
            <a:spLocks noGrp="1"/>
          </p:cNvSpPr>
          <p:nvPr>
            <p:ph type="sldNum" sz="quarter" idx="10"/>
          </p:nvPr>
        </p:nvSpPr>
        <p:spPr/>
        <p:txBody>
          <a:bodyPr/>
          <a:lstStyle/>
          <a:p>
            <a:fld id="{53DC4122-0C88-45C0-BB33-70321B9EA241}" type="slidenum">
              <a:rPr lang="en-US" smtClean="0"/>
              <a:t>13</a:t>
            </a:fld>
            <a:endParaRPr lang="en-US"/>
          </a:p>
        </p:txBody>
      </p:sp>
    </p:spTree>
    <p:extLst>
      <p:ext uri="{BB962C8B-B14F-4D97-AF65-F5344CB8AC3E}">
        <p14:creationId xmlns:p14="http://schemas.microsoft.com/office/powerpoint/2010/main" val="732860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practical side to understanding this circuitry of language comprehension and production. A major artery in the brain, the middle cerebral artery, is located between the frontal lobe and the temporal lobe (see green line). This artery is a common site of obstructions in blood flow that result in strokes. The area circled in blue above gets the blood supply from this artery. Strokes in the middle cerebral artery can affect the entire region of the brain, resulting in hearing loss as well as deficits in language comprehension or production. </a:t>
            </a:r>
            <a:r>
              <a:rPr lang="en-US" baseline="0"/>
              <a:t>Really severe </a:t>
            </a:r>
            <a:r>
              <a:rPr lang="en-US" baseline="0" dirty="0"/>
              <a:t>cases result in global aphasia, where people can neither understand nor comprehend language. These are very sad situations because these people are greatly impaired in communicating with others. </a:t>
            </a:r>
            <a:endParaRPr lang="en-US" dirty="0"/>
          </a:p>
          <a:p>
            <a:endParaRPr lang="en-US" dirty="0"/>
          </a:p>
          <a:p>
            <a:r>
              <a:rPr lang="en-US" dirty="0"/>
              <a:t>https://commons.wikimedia.org/wiki/File:BrocasAreaSmall.png</a:t>
            </a:r>
          </a:p>
        </p:txBody>
      </p:sp>
      <p:sp>
        <p:nvSpPr>
          <p:cNvPr id="4" name="Slide Number Placeholder 3"/>
          <p:cNvSpPr>
            <a:spLocks noGrp="1"/>
          </p:cNvSpPr>
          <p:nvPr>
            <p:ph type="sldNum" sz="quarter" idx="10"/>
          </p:nvPr>
        </p:nvSpPr>
        <p:spPr/>
        <p:txBody>
          <a:bodyPr/>
          <a:lstStyle/>
          <a:p>
            <a:fld id="{53DC4122-0C88-45C0-BB33-70321B9EA241}" type="slidenum">
              <a:rPr lang="en-US" smtClean="0"/>
              <a:t>14</a:t>
            </a:fld>
            <a:endParaRPr lang="en-US"/>
          </a:p>
        </p:txBody>
      </p:sp>
    </p:spTree>
    <p:extLst>
      <p:ext uri="{BB962C8B-B14F-4D97-AF65-F5344CB8AC3E}">
        <p14:creationId xmlns:p14="http://schemas.microsoft.com/office/powerpoint/2010/main" val="334402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processing involves multiple steps. The Wernicke-</a:t>
            </a:r>
            <a:r>
              <a:rPr lang="en-US" dirty="0" err="1"/>
              <a:t>Geschwind</a:t>
            </a:r>
            <a:r>
              <a:rPr lang="en-US" dirty="0"/>
              <a:t> model suggests the following stages. Note that these are happening in different regions of the cerebral cortex. Cortical neurons have axons that connect to other cortical areas (corticocortical connections) that do different forms of processing. </a:t>
            </a:r>
          </a:p>
          <a:p>
            <a:endParaRPr lang="en-US" dirty="0"/>
          </a:p>
          <a:p>
            <a:pPr marL="0" indent="0">
              <a:buNone/>
            </a:pPr>
            <a:r>
              <a:rPr lang="en-US" dirty="0"/>
              <a:t>1. Auditory cortex: Hearing</a:t>
            </a:r>
            <a:br>
              <a:rPr lang="en-US" dirty="0"/>
            </a:br>
            <a:r>
              <a:rPr lang="en-US" dirty="0"/>
              <a:t>2. Wernicke’s area: speech comprehension</a:t>
            </a:r>
            <a:br>
              <a:rPr lang="en-US" dirty="0"/>
            </a:br>
            <a:r>
              <a:rPr lang="en-US" dirty="0"/>
              <a:t>3. Arcuate </a:t>
            </a:r>
            <a:r>
              <a:rPr lang="en-US" dirty="0" err="1"/>
              <a:t>fasiculus</a:t>
            </a:r>
            <a:r>
              <a:rPr lang="en-US" dirty="0"/>
              <a:t> (a connection pathway)</a:t>
            </a:r>
            <a:br>
              <a:rPr lang="en-US" dirty="0"/>
            </a:br>
            <a:r>
              <a:rPr lang="en-US" dirty="0"/>
              <a:t>4. </a:t>
            </a:r>
            <a:r>
              <a:rPr lang="en-US" dirty="0" err="1"/>
              <a:t>Broca’s</a:t>
            </a:r>
            <a:r>
              <a:rPr lang="en-US" dirty="0"/>
              <a:t> area: speech production</a:t>
            </a:r>
            <a:br>
              <a:rPr lang="en-US" dirty="0"/>
            </a:br>
            <a:r>
              <a:rPr lang="en-US" dirty="0"/>
              <a:t>5. Motor cortex for muscle movements</a:t>
            </a:r>
          </a:p>
          <a:p>
            <a:pPr marL="228600" indent="-228600">
              <a:buAutoNum type="arabicPeriod"/>
            </a:pPr>
            <a:endParaRPr lang="en-US" dirty="0"/>
          </a:p>
          <a:p>
            <a:r>
              <a:rPr lang="en-US" dirty="0"/>
              <a:t>https://commons.wikimedia.org/wiki/File:BrocasAreaSmall.png</a:t>
            </a:r>
          </a:p>
        </p:txBody>
      </p:sp>
      <p:sp>
        <p:nvSpPr>
          <p:cNvPr id="4" name="Slide Number Placeholder 3"/>
          <p:cNvSpPr>
            <a:spLocks noGrp="1"/>
          </p:cNvSpPr>
          <p:nvPr>
            <p:ph type="sldNum" sz="quarter" idx="10"/>
          </p:nvPr>
        </p:nvSpPr>
        <p:spPr/>
        <p:txBody>
          <a:bodyPr/>
          <a:lstStyle/>
          <a:p>
            <a:fld id="{53DC4122-0C88-45C0-BB33-70321B9EA241}" type="slidenum">
              <a:rPr lang="en-US" smtClean="0"/>
              <a:t>15</a:t>
            </a:fld>
            <a:endParaRPr lang="en-US"/>
          </a:p>
        </p:txBody>
      </p:sp>
    </p:spTree>
    <p:extLst>
      <p:ext uri="{BB962C8B-B14F-4D97-AF65-F5344CB8AC3E}">
        <p14:creationId xmlns:p14="http://schemas.microsoft.com/office/powerpoint/2010/main" val="335666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Sensory information</a:t>
            </a:r>
            <a:r>
              <a:rPr lang="en-US" baseline="0" dirty="0"/>
              <a:t> from the vestibular system and the cochlea combines to form the auditory nerve. This nerve is a bundle of axons from ganglion cells inside these hearing structures. The information about balance and hearing will travel along this nerve in the form of action potentials. The nerve enters the brainstem on the ventral (bottom) side, which is shown here bottom-side up. </a:t>
            </a:r>
            <a:endParaRPr lang="en-US" dirty="0"/>
          </a:p>
          <a:p>
            <a:endParaRPr lang="en-US" dirty="0"/>
          </a:p>
          <a:p>
            <a:r>
              <a:rPr lang="en-US" dirty="0"/>
              <a:t>https://commons.wikimedia.org/wiki/File:Lawrence_1960_17.22.png</a:t>
            </a:r>
          </a:p>
        </p:txBody>
      </p:sp>
      <p:sp>
        <p:nvSpPr>
          <p:cNvPr id="4" name="Slide Number Placeholder 3"/>
          <p:cNvSpPr>
            <a:spLocks noGrp="1"/>
          </p:cNvSpPr>
          <p:nvPr>
            <p:ph type="sldNum" sz="quarter" idx="10"/>
          </p:nvPr>
        </p:nvSpPr>
        <p:spPr/>
        <p:txBody>
          <a:bodyPr/>
          <a:lstStyle/>
          <a:p>
            <a:fld id="{53DC4122-0C88-45C0-BB33-70321B9EA241}" type="slidenum">
              <a:rPr lang="en-US" smtClean="0"/>
              <a:t>2</a:t>
            </a:fld>
            <a:endParaRPr lang="en-US"/>
          </a:p>
        </p:txBody>
      </p:sp>
    </p:spTree>
    <p:extLst>
      <p:ext uri="{BB962C8B-B14F-4D97-AF65-F5344CB8AC3E}">
        <p14:creationId xmlns:p14="http://schemas.microsoft.com/office/powerpoint/2010/main" val="161774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brainstem contains clusters of cells called nuclei. These clusters are similar to the clusters that we described earlier in the hypothalamus, but the function is related to the auditory system rather than hunger or thirst. </a:t>
            </a:r>
          </a:p>
          <a:p>
            <a:endParaRPr lang="en-US" baseline="0" dirty="0"/>
          </a:p>
          <a:p>
            <a:r>
              <a:rPr lang="en-US" baseline="0" dirty="0"/>
              <a:t>Each neuron seems tuned to a particular sound frequency. This is called a tuning curve, in which neurobiologists can systematically map which frequencies a neuron will respond to: high, medium, or low. The tuning curve shows each neuron has a frequency that it selectively responds to. The frequencies outside of this tuned range will have no effect.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brainstem</a:t>
            </a:r>
            <a:r>
              <a:rPr lang="en-US" dirty="0"/>
              <a:t> is also</a:t>
            </a:r>
            <a:r>
              <a:rPr lang="en-US" baseline="0" dirty="0"/>
              <a:t> </a:t>
            </a:r>
            <a:r>
              <a:rPr lang="en-US" dirty="0"/>
              <a:t>the beginning</a:t>
            </a:r>
            <a:r>
              <a:rPr lang="en-US" baseline="0" dirty="0"/>
              <a:t> of perceptual processing. The nuclei in this region can compare the timing and intensity of the sounds coming in from each ear. This information is used to judge where in space a sound is coming from. </a:t>
            </a:r>
            <a:r>
              <a:rPr lang="en-US" dirty="0"/>
              <a:t>“The cochlear nuclear complex is the first integrative, or processing, stage in the auditory system. “</a:t>
            </a:r>
          </a:p>
          <a:p>
            <a:r>
              <a:rPr lang="en-US" dirty="0"/>
              <a:t>https://en.wikipedia.org/wiki/Cochlear_nucleus</a:t>
            </a:r>
          </a:p>
          <a:p>
            <a:endParaRPr lang="en-US" dirty="0"/>
          </a:p>
          <a:p>
            <a:r>
              <a:rPr lang="en-US" sz="1200" b="0" i="0" kern="1200" dirty="0">
                <a:solidFill>
                  <a:schemeClr val="tx1"/>
                </a:solidFill>
                <a:effectLst/>
                <a:latin typeface="+mn-lt"/>
                <a:ea typeface="+mn-ea"/>
                <a:cs typeface="+mn-cs"/>
              </a:rPr>
              <a:t>Figure 2. Psychophysical tuning curves determined in simultaneous masking, using sinusoidal signals at 10 dB SL. For each curve, the solid diamond below it indicates the frequency and the level of the signal. The masker was a sinusoid that had a fixed starting phase relationship to the brief, 50 ms, signal. The masker level, </a:t>
            </a:r>
            <a:r>
              <a:rPr lang="en-US" sz="1200" b="0" i="1" kern="1200" dirty="0">
                <a:solidFill>
                  <a:schemeClr val="tx1"/>
                </a:solidFill>
                <a:effectLst/>
                <a:latin typeface="+mn-lt"/>
                <a:ea typeface="+mn-ea"/>
                <a:cs typeface="+mn-cs"/>
              </a:rPr>
              <a:t>L</a:t>
            </a:r>
            <a:r>
              <a:rPr lang="en-US" sz="1200" b="0" i="1" kern="1200" baseline="-25000" dirty="0">
                <a:solidFill>
                  <a:schemeClr val="tx1"/>
                </a:solidFill>
                <a:effectLst/>
                <a:latin typeface="+mn-lt"/>
                <a:ea typeface="+mn-ea"/>
                <a:cs typeface="+mn-cs"/>
              </a:rPr>
              <a:t>m</a:t>
            </a:r>
            <a:r>
              <a:rPr lang="en-US" sz="1200" b="0" i="0" kern="1200" dirty="0">
                <a:solidFill>
                  <a:schemeClr val="tx1"/>
                </a:solidFill>
                <a:effectLst/>
                <a:latin typeface="+mn-lt"/>
                <a:ea typeface="+mn-ea"/>
                <a:cs typeface="+mn-cs"/>
              </a:rPr>
              <a:t>, required for threshold is plotted as a function of masker frequency, </a:t>
            </a:r>
            <a:r>
              <a:rPr lang="en-US" sz="1200" b="0" i="1" kern="1200" dirty="0" err="1">
                <a:solidFill>
                  <a:schemeClr val="tx1"/>
                </a:solidFill>
                <a:effectLst/>
                <a:latin typeface="+mn-lt"/>
                <a:ea typeface="+mn-ea"/>
                <a:cs typeface="+mn-cs"/>
              </a:rPr>
              <a:t>f</a:t>
            </a:r>
            <a:r>
              <a:rPr lang="en-US" sz="1200" b="0" i="1" kern="1200" baseline="-25000" dirty="0" err="1">
                <a:solidFill>
                  <a:schemeClr val="tx1"/>
                </a:solidFill>
                <a:effectLst/>
                <a:latin typeface="+mn-lt"/>
                <a:ea typeface="+mn-ea"/>
                <a:cs typeface="+mn-cs"/>
              </a:rPr>
              <a:t>m</a:t>
            </a:r>
            <a:r>
              <a:rPr lang="en-US" sz="1200" b="0" i="0" kern="1200" dirty="0">
                <a:solidFill>
                  <a:schemeClr val="tx1"/>
                </a:solidFill>
                <a:effectLst/>
                <a:latin typeface="+mn-lt"/>
                <a:ea typeface="+mn-ea"/>
                <a:cs typeface="+mn-cs"/>
              </a:rPr>
              <a:t>, on a logarithmic scale. The dashed line shows the absolute threshold for the signal.</a:t>
            </a:r>
          </a:p>
          <a:p>
            <a:r>
              <a:rPr lang="en-US" sz="1200" b="0" i="0" kern="1200" dirty="0">
                <a:solidFill>
                  <a:schemeClr val="tx1"/>
                </a:solidFill>
                <a:effectLst/>
                <a:latin typeface="+mn-lt"/>
                <a:ea typeface="+mn-ea"/>
                <a:cs typeface="+mn-cs"/>
              </a:rPr>
              <a:t>(From </a:t>
            </a:r>
            <a:r>
              <a:rPr lang="en-US" sz="1200" b="0" i="0" kern="1200" dirty="0" err="1">
                <a:solidFill>
                  <a:schemeClr val="tx1"/>
                </a:solidFill>
                <a:effectLst/>
                <a:latin typeface="+mn-lt"/>
                <a:ea typeface="+mn-ea"/>
                <a:cs typeface="+mn-cs"/>
              </a:rPr>
              <a:t>Vogten</a:t>
            </a:r>
            <a:r>
              <a:rPr lang="en-US" sz="1200" b="0" i="0" kern="1200" dirty="0">
                <a:solidFill>
                  <a:schemeClr val="tx1"/>
                </a:solidFill>
                <a:effectLst/>
                <a:latin typeface="+mn-lt"/>
                <a:ea typeface="+mn-ea"/>
                <a:cs typeface="+mn-cs"/>
              </a:rPr>
              <a:t>, 1974, by permission of the author.)</a:t>
            </a:r>
          </a:p>
          <a:p>
            <a:r>
              <a:rPr lang="en-US" dirty="0"/>
              <a:t>https://</a:t>
            </a:r>
            <a:r>
              <a:rPr lang="en-US" dirty="0" err="1"/>
              <a:t>www.sciencedirect.com</a:t>
            </a:r>
            <a:r>
              <a:rPr lang="en-US"/>
              <a:t>/topics/biochemistry-genetics-and-molecular-biology/tuning-curve</a:t>
            </a:r>
            <a:endParaRPr lang="en-US" dirty="0"/>
          </a:p>
        </p:txBody>
      </p:sp>
      <p:sp>
        <p:nvSpPr>
          <p:cNvPr id="4" name="Slide Number Placeholder 3"/>
          <p:cNvSpPr>
            <a:spLocks noGrp="1"/>
          </p:cNvSpPr>
          <p:nvPr>
            <p:ph type="sldNum" sz="quarter" idx="10"/>
          </p:nvPr>
        </p:nvSpPr>
        <p:spPr/>
        <p:txBody>
          <a:bodyPr/>
          <a:lstStyle/>
          <a:p>
            <a:fld id="{53DC4122-0C88-45C0-BB33-70321B9EA241}" type="slidenum">
              <a:rPr lang="en-US" smtClean="0"/>
              <a:t>3</a:t>
            </a:fld>
            <a:endParaRPr lang="en-US"/>
          </a:p>
        </p:txBody>
      </p:sp>
    </p:spTree>
    <p:extLst>
      <p:ext uri="{BB962C8B-B14F-4D97-AF65-F5344CB8AC3E}">
        <p14:creationId xmlns:p14="http://schemas.microsoft.com/office/powerpoint/2010/main" val="403568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how sound is localized</a:t>
            </a:r>
            <a:r>
              <a:rPr lang="en-US" baseline="0" dirty="0"/>
              <a:t> in brain stem nuclei like the medial superior olive. Image that this diagram represents a person (see the ears) who is facing towards you. The person is surrounded by sounds that can come from different locations (see the speakers). The circles E through A in the middle represent neurons in the medial superior olive. </a:t>
            </a:r>
          </a:p>
          <a:p>
            <a:endParaRPr lang="en-US" baseline="0" dirty="0"/>
          </a:p>
          <a:p>
            <a:r>
              <a:rPr lang="en-US" baseline="0" dirty="0"/>
              <a:t>Now let’s imagine a sound that comes in from location A. This sound will hit the right ear first. The information from the right ear will hit neuron E first and neuron A last. The same sound will enter the left ear a few milliseconds later. The sound information from the left ear will hit neuron A first and neuron E last, which is the opposite pattern from the right ear. Altogether, the timings and intensities of sound-related information coming in from each ear will be slightly different. These small timing differences can be used to determine where a sound is coming from. </a:t>
            </a:r>
            <a:endParaRPr lang="en-US" dirty="0"/>
          </a:p>
        </p:txBody>
      </p:sp>
      <p:sp>
        <p:nvSpPr>
          <p:cNvPr id="4" name="Slide Number Placeholder 3"/>
          <p:cNvSpPr>
            <a:spLocks noGrp="1"/>
          </p:cNvSpPr>
          <p:nvPr>
            <p:ph type="sldNum" sz="quarter" idx="10"/>
          </p:nvPr>
        </p:nvSpPr>
        <p:spPr/>
        <p:txBody>
          <a:bodyPr/>
          <a:lstStyle/>
          <a:p>
            <a:fld id="{53DC4122-0C88-45C0-BB33-70321B9EA241}" type="slidenum">
              <a:rPr lang="en-US" smtClean="0"/>
              <a:t>4</a:t>
            </a:fld>
            <a:endParaRPr lang="en-US"/>
          </a:p>
        </p:txBody>
      </p:sp>
    </p:spTree>
    <p:extLst>
      <p:ext uri="{BB962C8B-B14F-4D97-AF65-F5344CB8AC3E}">
        <p14:creationId xmlns:p14="http://schemas.microsoft.com/office/powerpoint/2010/main" val="144443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auditory information from the brainstem goes upwards in the brain through several</a:t>
            </a:r>
            <a:r>
              <a:rPr lang="en-US" baseline="0" dirty="0"/>
              <a:t> steps of processing. The inferior colliculus is another important region for determining where sounds are coming from. It may coordinate some of this information with eye movements. For example, if we hear a loud sound we might turn our eyes in the direction of the loud sound to see where it is coming from. The eye movement part is a reflex that happens in this part of the brain. </a:t>
            </a:r>
          </a:p>
          <a:p>
            <a:endParaRPr lang="en-US" baseline="0" dirty="0"/>
          </a:p>
          <a:p>
            <a:r>
              <a:rPr lang="en-US" baseline="0" dirty="0"/>
              <a:t>The next stage is the medial geniculate nucleus in the thalamus of the brain. The thalamus is a gateway to the cerebral cortex. All sensory information except possibly olfaction goes to the thalamus first before the information is relayed on to the next step in cerebral cortex. </a:t>
            </a:r>
          </a:p>
          <a:p>
            <a:endParaRPr lang="en-US" baseline="0" dirty="0"/>
          </a:p>
          <a:p>
            <a:r>
              <a:rPr lang="en-US" baseline="0" dirty="0"/>
              <a:t>Finally, sound information arrives at the auditory cortex. This is located on the dorsal (top) part of the temporal lobe. The above picture shows a cross (coronal) section of the brain from ear to ear. The auditory cortex is the purple part on top of the lobe. </a:t>
            </a:r>
            <a:endParaRPr lang="en-US" dirty="0"/>
          </a:p>
        </p:txBody>
      </p:sp>
      <p:sp>
        <p:nvSpPr>
          <p:cNvPr id="4" name="Slide Number Placeholder 3"/>
          <p:cNvSpPr>
            <a:spLocks noGrp="1"/>
          </p:cNvSpPr>
          <p:nvPr>
            <p:ph type="sldNum" sz="quarter" idx="10"/>
          </p:nvPr>
        </p:nvSpPr>
        <p:spPr/>
        <p:txBody>
          <a:bodyPr/>
          <a:lstStyle/>
          <a:p>
            <a:fld id="{53DC4122-0C88-45C0-BB33-70321B9EA241}" type="slidenum">
              <a:rPr lang="en-US" smtClean="0"/>
              <a:t>5</a:t>
            </a:fld>
            <a:endParaRPr lang="en-US"/>
          </a:p>
        </p:txBody>
      </p:sp>
    </p:spTree>
    <p:extLst>
      <p:ext uri="{BB962C8B-B14F-4D97-AF65-F5344CB8AC3E}">
        <p14:creationId xmlns:p14="http://schemas.microsoft.com/office/powerpoint/2010/main" val="42681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auditory information from the brainstem goes upwards in the brain through several</a:t>
            </a:r>
            <a:r>
              <a:rPr lang="en-US" baseline="0" dirty="0"/>
              <a:t> steps of processing. The inferior colliculus is another important region for determining where sounds are coming from. It may coordinate some of this information with eye movements. For example, if we hear a loud sound we might turn our eyes in the direction of the loud sound to see where it is coming from. The eye movement part is a reflex that happens in this part of the brain. </a:t>
            </a:r>
          </a:p>
          <a:p>
            <a:endParaRPr lang="en-US" baseline="0" dirty="0"/>
          </a:p>
          <a:p>
            <a:r>
              <a:rPr lang="en-US" baseline="0" dirty="0"/>
              <a:t>The next stage is the medial geniculate nucleus in the thalamus of the brain. The thalamus is a gateway to the cerebral cortex. All sensory information except possibly olfaction goes to the thalamus first before the information is relayed on to the next step in cerebral cortex. </a:t>
            </a:r>
          </a:p>
          <a:p>
            <a:endParaRPr lang="en-US" baseline="0" dirty="0"/>
          </a:p>
          <a:p>
            <a:r>
              <a:rPr lang="en-US" baseline="0" dirty="0"/>
              <a:t>Finally, sound information arrives at the auditory cortex. This is located on the dorsal (top) part of the temporal lobe. The above picture shows a cross (coronal) section of the brain from ear to ear. The auditory cortex is the purple part on top of the lobe. </a:t>
            </a:r>
            <a:endParaRPr lang="en-US" dirty="0"/>
          </a:p>
        </p:txBody>
      </p:sp>
      <p:sp>
        <p:nvSpPr>
          <p:cNvPr id="4" name="Slide Number Placeholder 3"/>
          <p:cNvSpPr>
            <a:spLocks noGrp="1"/>
          </p:cNvSpPr>
          <p:nvPr>
            <p:ph type="sldNum" sz="quarter" idx="10"/>
          </p:nvPr>
        </p:nvSpPr>
        <p:spPr/>
        <p:txBody>
          <a:bodyPr/>
          <a:lstStyle/>
          <a:p>
            <a:fld id="{53DC4122-0C88-45C0-BB33-70321B9EA241}" type="slidenum">
              <a:rPr lang="en-US" smtClean="0"/>
              <a:t>6</a:t>
            </a:fld>
            <a:endParaRPr lang="en-US"/>
          </a:p>
        </p:txBody>
      </p:sp>
    </p:spTree>
    <p:extLst>
      <p:ext uri="{BB962C8B-B14F-4D97-AF65-F5344CB8AC3E}">
        <p14:creationId xmlns:p14="http://schemas.microsoft.com/office/powerpoint/2010/main" val="74936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sound information arrives at the auditory cortex. This is located on the dorsal (top) part of the temporal lobe. The above picture shows a cross (coronal) section of the brain from ear to ear. The auditory cortex is the purple part on top of the lobe. </a:t>
            </a:r>
            <a:endParaRPr lang="en-US" dirty="0"/>
          </a:p>
        </p:txBody>
      </p:sp>
      <p:sp>
        <p:nvSpPr>
          <p:cNvPr id="4" name="Slide Number Placeholder 3"/>
          <p:cNvSpPr>
            <a:spLocks noGrp="1"/>
          </p:cNvSpPr>
          <p:nvPr>
            <p:ph type="sldNum" sz="quarter" idx="10"/>
          </p:nvPr>
        </p:nvSpPr>
        <p:spPr/>
        <p:txBody>
          <a:bodyPr/>
          <a:lstStyle/>
          <a:p>
            <a:fld id="{53DC4122-0C88-45C0-BB33-70321B9EA241}" type="slidenum">
              <a:rPr lang="en-US" smtClean="0"/>
              <a:t>7</a:t>
            </a:fld>
            <a:endParaRPr lang="en-US"/>
          </a:p>
        </p:txBody>
      </p:sp>
    </p:spTree>
    <p:extLst>
      <p:ext uri="{BB962C8B-B14F-4D97-AF65-F5344CB8AC3E}">
        <p14:creationId xmlns:p14="http://schemas.microsoft.com/office/powerpoint/2010/main" val="315935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last presentation showed how the cochlea had a layout organized by frequencies. This organization, which is called </a:t>
            </a:r>
            <a:r>
              <a:rPr lang="en-US" baseline="0" dirty="0" err="1"/>
              <a:t>tonotopic</a:t>
            </a:r>
            <a:r>
              <a:rPr lang="en-US" baseline="0" dirty="0"/>
              <a:t> (</a:t>
            </a:r>
            <a:r>
              <a:rPr lang="en-US" baseline="0" dirty="0" err="1"/>
              <a:t>tono</a:t>
            </a:r>
            <a:r>
              <a:rPr lang="en-US" baseline="0" dirty="0"/>
              <a:t> – tones; topic – map), has the high frequencies processed at the base (near the stapes) and the low frequencies processed at the end (the apex). The auditory cortex also has this similar organization of frequencies. The representation of the various frequencies is preserved through the many steps of processing. It is laid out in an orderly fashion in cerebral cortex. </a:t>
            </a:r>
          </a:p>
          <a:p>
            <a:endParaRPr lang="en-US" baseline="0" dirty="0"/>
          </a:p>
          <a:p>
            <a:r>
              <a:rPr lang="en-US" baseline="0" dirty="0"/>
              <a:t>The above illustration shows where auditory cortex is located (see top left). Slicing through this at the dotted line produces the horizontal cross-section shown on the right. The different sound frequencies are color coded low to high. A1 is primary auditory cortex, the first site of processing. The colors repeat themselves in neighboring regions of cortex that are related to auditory processing. </a:t>
            </a:r>
            <a:endParaRPr lang="en-US" dirty="0"/>
          </a:p>
        </p:txBody>
      </p:sp>
      <p:sp>
        <p:nvSpPr>
          <p:cNvPr id="4" name="Slide Number Placeholder 3"/>
          <p:cNvSpPr>
            <a:spLocks noGrp="1"/>
          </p:cNvSpPr>
          <p:nvPr>
            <p:ph type="sldNum" sz="quarter" idx="10"/>
          </p:nvPr>
        </p:nvSpPr>
        <p:spPr/>
        <p:txBody>
          <a:bodyPr/>
          <a:lstStyle/>
          <a:p>
            <a:fld id="{53DC4122-0C88-45C0-BB33-70321B9EA241}" type="slidenum">
              <a:rPr lang="en-US" smtClean="0"/>
              <a:t>8</a:t>
            </a:fld>
            <a:endParaRPr lang="en-US"/>
          </a:p>
        </p:txBody>
      </p:sp>
    </p:spTree>
    <p:extLst>
      <p:ext uri="{BB962C8B-B14F-4D97-AF65-F5344CB8AC3E}">
        <p14:creationId xmlns:p14="http://schemas.microsoft.com/office/powerpoint/2010/main" val="203956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of sound frequencies in auditory cortex are created by recording from cerebral cortex neurons, then playing sounds of different frequencies. They develop</a:t>
            </a:r>
            <a:r>
              <a:rPr lang="en-US" baseline="0" dirty="0"/>
              <a:t> tuning curve maps to see which frequencies a neuron will respond to. </a:t>
            </a:r>
            <a:r>
              <a:rPr lang="en-US" dirty="0"/>
              <a:t>If this is repeated many times over</a:t>
            </a:r>
            <a:r>
              <a:rPr lang="en-US" baseline="0" dirty="0"/>
              <a:t> a large area of the brain a map of sound frequencies that produce the maximum response can be made. </a:t>
            </a:r>
          </a:p>
          <a:p>
            <a:endParaRPr lang="en-US" baseline="0" dirty="0"/>
          </a:p>
          <a:p>
            <a:r>
              <a:rPr lang="en-US" baseline="0" dirty="0"/>
              <a:t>The above example shows what these auditory cortex maps look like in two species of bats. This is special because bats use sound to navigate and catch insects at night. Their maps contain neurons sensitive to sounds that are well above what humans can hear, like sounds of 60,000 to 100,000 hertz. The above results are expressed in kilohertz, so 60,000 hertz is the same as 60 kilohertz. </a:t>
            </a:r>
          </a:p>
          <a:p>
            <a:endParaRPr lang="en-US" baseline="0" dirty="0"/>
          </a:p>
          <a:p>
            <a:r>
              <a:rPr lang="en-US" baseline="0" dirty="0"/>
              <a:t>Another striking part of these maps of bat auditory cortex is the large size of these representations. Their ability to navigate by sound and echolocation is very important, so a large part of the bat cerebral cortex is dedicated to this function. </a:t>
            </a:r>
            <a:endParaRPr lang="en-US" dirty="0"/>
          </a:p>
        </p:txBody>
      </p:sp>
      <p:sp>
        <p:nvSpPr>
          <p:cNvPr id="4" name="Slide Number Placeholder 3"/>
          <p:cNvSpPr>
            <a:spLocks noGrp="1"/>
          </p:cNvSpPr>
          <p:nvPr>
            <p:ph type="sldNum" sz="quarter" idx="10"/>
          </p:nvPr>
        </p:nvSpPr>
        <p:spPr/>
        <p:txBody>
          <a:bodyPr/>
          <a:lstStyle/>
          <a:p>
            <a:fld id="{53DC4122-0C88-45C0-BB33-70321B9EA241}" type="slidenum">
              <a:rPr lang="en-US" smtClean="0"/>
              <a:t>9</a:t>
            </a:fld>
            <a:endParaRPr lang="en-US"/>
          </a:p>
        </p:txBody>
      </p:sp>
    </p:spTree>
    <p:extLst>
      <p:ext uri="{BB962C8B-B14F-4D97-AF65-F5344CB8AC3E}">
        <p14:creationId xmlns:p14="http://schemas.microsoft.com/office/powerpoint/2010/main" val="385219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ssertion - Evid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020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E side by sid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038600" cy="3105150"/>
          </a:xfrm>
        </p:spPr>
        <p:txBody>
          <a:bodyPr/>
          <a:lstStyle/>
          <a:p>
            <a:r>
              <a:rPr lang="en-US"/>
              <a:t>Click to edit Master title style</a:t>
            </a:r>
          </a:p>
        </p:txBody>
      </p:sp>
    </p:spTree>
    <p:extLst>
      <p:ext uri="{BB962C8B-B14F-4D97-AF65-F5344CB8AC3E}">
        <p14:creationId xmlns:p14="http://schemas.microsoft.com/office/powerpoint/2010/main" val="279036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7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transi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809750"/>
            <a:ext cx="6019800" cy="609600"/>
          </a:xfrm>
          <a:solidFill>
            <a:schemeClr val="bg1">
              <a:lumMod val="75000"/>
            </a:schemeClr>
          </a:solidFill>
          <a:ln>
            <a:solidFill>
              <a:schemeClr val="tx1"/>
            </a:solidFill>
          </a:ln>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35505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79612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with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baseline="0"/>
            </a:lvl1pPr>
          </a:lstStyle>
          <a:p>
            <a:r>
              <a:rPr lang="en-US"/>
              <a:t>Click to edit Master title style</a:t>
            </a:r>
            <a:endParaRPr lang="en-US" dirty="0"/>
          </a:p>
        </p:txBody>
      </p:sp>
      <p:sp>
        <p:nvSpPr>
          <p:cNvPr id="3" name="Content Placeholder 2"/>
          <p:cNvSpPr>
            <a:spLocks noGrp="1"/>
          </p:cNvSpPr>
          <p:nvPr>
            <p:ph sz="half" idx="1"/>
          </p:nvPr>
        </p:nvSpPr>
        <p:spPr>
          <a:xfrm>
            <a:off x="152400" y="1123950"/>
            <a:ext cx="4267200"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572000" y="1123950"/>
            <a:ext cx="4343400"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83679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90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52400" y="1047750"/>
            <a:ext cx="8763000" cy="35468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64513341"/>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30" r:id="rId3"/>
    <p:sldLayoutId id="2147483732" r:id="rId4"/>
    <p:sldLayoutId id="2147483725" r:id="rId5"/>
    <p:sldLayoutId id="2147483727" r:id="rId6"/>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Auditory information processing in the brain.</a:t>
            </a:r>
          </a:p>
        </p:txBody>
      </p:sp>
      <p:pic>
        <p:nvPicPr>
          <p:cNvPr id="4" name="Picture 3"/>
          <p:cNvPicPr>
            <a:picLocks noChangeAspect="1"/>
          </p:cNvPicPr>
          <p:nvPr/>
        </p:nvPicPr>
        <p:blipFill>
          <a:blip r:embed="rId3"/>
          <a:stretch>
            <a:fillRect/>
          </a:stretch>
        </p:blipFill>
        <p:spPr>
          <a:xfrm>
            <a:off x="1447800" y="819150"/>
            <a:ext cx="5014365" cy="3352800"/>
          </a:xfrm>
          <a:prstGeom prst="rect">
            <a:avLst/>
          </a:prstGeom>
        </p:spPr>
      </p:pic>
    </p:spTree>
    <p:extLst>
      <p:ext uri="{BB962C8B-B14F-4D97-AF65-F5344CB8AC3E}">
        <p14:creationId xmlns:p14="http://schemas.microsoft.com/office/powerpoint/2010/main" val="73236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Auditory cortex connections contribute to the “what” (identification) and “where/how” (action) pathways. </a:t>
            </a:r>
          </a:p>
        </p:txBody>
      </p:sp>
      <p:pic>
        <p:nvPicPr>
          <p:cNvPr id="3"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286000" y="1276350"/>
            <a:ext cx="4427538" cy="3219225"/>
          </a:xfrm>
          <a:prstGeom prst="rect">
            <a:avLst/>
          </a:prstGeom>
        </p:spPr>
      </p:pic>
      <p:sp>
        <p:nvSpPr>
          <p:cNvPr id="4" name="Callout: Right Arrow 3">
            <a:extLst>
              <a:ext uri="{FF2B5EF4-FFF2-40B4-BE49-F238E27FC236}">
                <a16:creationId xmlns:a16="http://schemas.microsoft.com/office/drawing/2014/main" id="{709E3563-F448-47DC-9177-91BAF1371611}"/>
              </a:ext>
            </a:extLst>
          </p:cNvPr>
          <p:cNvSpPr/>
          <p:nvPr/>
        </p:nvSpPr>
        <p:spPr>
          <a:xfrm>
            <a:off x="457200" y="3168933"/>
            <a:ext cx="3162300" cy="129540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chemeClr val="tx1"/>
                </a:solidFill>
              </a:rPr>
              <a:t>Object identification</a:t>
            </a:r>
          </a:p>
        </p:txBody>
      </p:sp>
      <p:sp>
        <p:nvSpPr>
          <p:cNvPr id="5" name="Callout: Left Arrow 4">
            <a:extLst>
              <a:ext uri="{FF2B5EF4-FFF2-40B4-BE49-F238E27FC236}">
                <a16:creationId xmlns:a16="http://schemas.microsoft.com/office/drawing/2014/main" id="{08094ACC-4AED-474D-9B73-AEEE6C56E035}"/>
              </a:ext>
            </a:extLst>
          </p:cNvPr>
          <p:cNvSpPr/>
          <p:nvPr/>
        </p:nvSpPr>
        <p:spPr>
          <a:xfrm>
            <a:off x="5380038" y="1432066"/>
            <a:ext cx="3306762" cy="1295400"/>
          </a:xfrm>
          <a:prstGeom prst="leftArrow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solidFill>
                  <a:schemeClr val="tx1"/>
                </a:solidFill>
              </a:rPr>
              <a:t>Object location and use</a:t>
            </a:r>
          </a:p>
        </p:txBody>
      </p:sp>
    </p:spTree>
    <p:extLst>
      <p:ext uri="{BB962C8B-B14F-4D97-AF65-F5344CB8AC3E}">
        <p14:creationId xmlns:p14="http://schemas.microsoft.com/office/powerpoint/2010/main" val="252481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67200" y="990600"/>
            <a:ext cx="4426683" cy="3629880"/>
          </a:xfrm>
          <a:prstGeom prst="rect">
            <a:avLst/>
          </a:prstGeom>
        </p:spPr>
      </p:pic>
      <p:sp>
        <p:nvSpPr>
          <p:cNvPr id="2" name="Title 1"/>
          <p:cNvSpPr>
            <a:spLocks noGrp="1"/>
          </p:cNvSpPr>
          <p:nvPr>
            <p:ph type="title"/>
          </p:nvPr>
        </p:nvSpPr>
        <p:spPr/>
        <p:txBody>
          <a:bodyPr/>
          <a:lstStyle/>
          <a:p>
            <a:r>
              <a:rPr lang="en-US" dirty="0"/>
              <a:t>Paul </a:t>
            </a:r>
            <a:r>
              <a:rPr lang="en-US" dirty="0" err="1"/>
              <a:t>Broca</a:t>
            </a:r>
            <a:r>
              <a:rPr lang="en-US" dirty="0"/>
              <a:t> (1861) described a language center for speech production in the left frontal lobe. Breakthrough!</a:t>
            </a:r>
          </a:p>
        </p:txBody>
      </p:sp>
      <p:sp>
        <p:nvSpPr>
          <p:cNvPr id="4" name="Rectangle 3"/>
          <p:cNvSpPr/>
          <p:nvPr/>
        </p:nvSpPr>
        <p:spPr>
          <a:xfrm>
            <a:off x="4448175" y="895350"/>
            <a:ext cx="3886200" cy="369332"/>
          </a:xfrm>
          <a:prstGeom prst="rect">
            <a:avLst/>
          </a:prstGeom>
          <a:solidFill>
            <a:schemeClr val="bg1"/>
          </a:solidFill>
        </p:spPr>
        <p:txBody>
          <a:bodyPr wrap="square">
            <a:spAutoFit/>
          </a:bodyPr>
          <a:lstStyle/>
          <a:p>
            <a:r>
              <a:rPr lang="en-US" dirty="0"/>
              <a:t>The brain of Louis Victor </a:t>
            </a:r>
            <a:r>
              <a:rPr lang="en-US" dirty="0" err="1"/>
              <a:t>Leborgne</a:t>
            </a:r>
            <a:endParaRPr lang="en-US" dirty="0"/>
          </a:p>
        </p:txBody>
      </p:sp>
      <p:pic>
        <p:nvPicPr>
          <p:cNvPr id="1026" name="Picture 2" descr="Paul Bro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90600"/>
            <a:ext cx="2619375" cy="348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5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Carl Wernicke (late </a:t>
            </a:r>
            <a:r>
              <a:rPr lang="en-US" dirty="0" err="1"/>
              <a:t>1800s</a:t>
            </a:r>
            <a:r>
              <a:rPr lang="en-US" dirty="0"/>
              <a:t>) – speech comprehension in the left side slightly posterior of the auditory cortex. </a:t>
            </a:r>
          </a:p>
        </p:txBody>
      </p:sp>
      <p:pic>
        <p:nvPicPr>
          <p:cNvPr id="11266" name="Picture 2" descr="C. Wernic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23950"/>
            <a:ext cx="2590800" cy="36918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le:BrocasArea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123950"/>
            <a:ext cx="5260975" cy="367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48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Wernicke’s area is next to auditory cortex. Connections between these areas are important for speech perception. </a:t>
            </a:r>
          </a:p>
        </p:txBody>
      </p:sp>
      <p:pic>
        <p:nvPicPr>
          <p:cNvPr id="9218" name="Picture 2" descr="File:BrocasArea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260975" cy="367610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810000" y="2419350"/>
            <a:ext cx="1143000" cy="533400"/>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p:cNvSpPr txBox="1"/>
          <p:nvPr/>
        </p:nvSpPr>
        <p:spPr>
          <a:xfrm>
            <a:off x="6457950" y="2148959"/>
            <a:ext cx="2395399" cy="369332"/>
          </a:xfrm>
          <a:prstGeom prst="rect">
            <a:avLst/>
          </a:prstGeom>
          <a:noFill/>
        </p:spPr>
        <p:txBody>
          <a:bodyPr wrap="none" rtlCol="0">
            <a:spAutoFit/>
          </a:bodyPr>
          <a:lstStyle/>
          <a:p>
            <a:r>
              <a:rPr lang="en-US" dirty="0"/>
              <a:t>Primary auditory cortex</a:t>
            </a:r>
          </a:p>
        </p:txBody>
      </p:sp>
      <p:cxnSp>
        <p:nvCxnSpPr>
          <p:cNvPr id="6" name="Straight Arrow Connector 5"/>
          <p:cNvCxnSpPr>
            <a:stCxn id="4" idx="1"/>
          </p:cNvCxnSpPr>
          <p:nvPr/>
        </p:nvCxnSpPr>
        <p:spPr>
          <a:xfrm flipH="1">
            <a:off x="4572000" y="2333625"/>
            <a:ext cx="1885950" cy="352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32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Strokes in the middle cerebral artery may damage all of these areas, resulting in severe impairment. </a:t>
            </a:r>
          </a:p>
        </p:txBody>
      </p:sp>
      <p:pic>
        <p:nvPicPr>
          <p:cNvPr id="9218" name="Picture 2" descr="File:BrocasArea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962025"/>
            <a:ext cx="5260975" cy="367610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810000" y="2419350"/>
            <a:ext cx="1143000" cy="533400"/>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p:cNvSpPr txBox="1"/>
          <p:nvPr/>
        </p:nvSpPr>
        <p:spPr>
          <a:xfrm>
            <a:off x="6457950" y="2148959"/>
            <a:ext cx="2395399" cy="369332"/>
          </a:xfrm>
          <a:prstGeom prst="rect">
            <a:avLst/>
          </a:prstGeom>
          <a:noFill/>
        </p:spPr>
        <p:txBody>
          <a:bodyPr wrap="none" rtlCol="0">
            <a:spAutoFit/>
          </a:bodyPr>
          <a:lstStyle/>
          <a:p>
            <a:r>
              <a:rPr lang="en-US" dirty="0"/>
              <a:t>Primary auditory cortex</a:t>
            </a:r>
          </a:p>
        </p:txBody>
      </p:sp>
      <p:cxnSp>
        <p:nvCxnSpPr>
          <p:cNvPr id="6" name="Straight Arrow Connector 5"/>
          <p:cNvCxnSpPr>
            <a:stCxn id="4" idx="1"/>
          </p:cNvCxnSpPr>
          <p:nvPr/>
        </p:nvCxnSpPr>
        <p:spPr>
          <a:xfrm flipH="1">
            <a:off x="4572000" y="2333625"/>
            <a:ext cx="1885950" cy="352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943225" y="1581150"/>
            <a:ext cx="2819400" cy="1690687"/>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44110" y="2366281"/>
            <a:ext cx="1503463" cy="1078377"/>
          </a:xfrm>
          <a:custGeom>
            <a:avLst/>
            <a:gdLst>
              <a:gd name="connsiteX0" fmla="*/ 88022 w 1503463"/>
              <a:gd name="connsiteY0" fmla="*/ 1078377 h 1078377"/>
              <a:gd name="connsiteX1" fmla="*/ 339 w 1503463"/>
              <a:gd name="connsiteY1" fmla="*/ 715122 h 1078377"/>
              <a:gd name="connsiteX2" fmla="*/ 12865 w 1503463"/>
              <a:gd name="connsiteY2" fmla="*/ 677544 h 1078377"/>
              <a:gd name="connsiteX3" fmla="*/ 25391 w 1503463"/>
              <a:gd name="connsiteY3" fmla="*/ 627440 h 1078377"/>
              <a:gd name="connsiteX4" fmla="*/ 88022 w 1503463"/>
              <a:gd name="connsiteY4" fmla="*/ 514705 h 1078377"/>
              <a:gd name="connsiteX5" fmla="*/ 113074 w 1503463"/>
              <a:gd name="connsiteY5" fmla="*/ 477127 h 1078377"/>
              <a:gd name="connsiteX6" fmla="*/ 150652 w 1503463"/>
              <a:gd name="connsiteY6" fmla="*/ 452075 h 1078377"/>
              <a:gd name="connsiteX7" fmla="*/ 188230 w 1503463"/>
              <a:gd name="connsiteY7" fmla="*/ 414497 h 1078377"/>
              <a:gd name="connsiteX8" fmla="*/ 263386 w 1503463"/>
              <a:gd name="connsiteY8" fmla="*/ 376919 h 1078377"/>
              <a:gd name="connsiteX9" fmla="*/ 338542 w 1503463"/>
              <a:gd name="connsiteY9" fmla="*/ 314289 h 1078377"/>
              <a:gd name="connsiteX10" fmla="*/ 401172 w 1503463"/>
              <a:gd name="connsiteY10" fmla="*/ 264185 h 1078377"/>
              <a:gd name="connsiteX11" fmla="*/ 413698 w 1503463"/>
              <a:gd name="connsiteY11" fmla="*/ 226607 h 1078377"/>
              <a:gd name="connsiteX12" fmla="*/ 501380 w 1503463"/>
              <a:gd name="connsiteY12" fmla="*/ 176503 h 1078377"/>
              <a:gd name="connsiteX13" fmla="*/ 538958 w 1503463"/>
              <a:gd name="connsiteY13" fmla="*/ 151451 h 1078377"/>
              <a:gd name="connsiteX14" fmla="*/ 564011 w 1503463"/>
              <a:gd name="connsiteY14" fmla="*/ 126398 h 1078377"/>
              <a:gd name="connsiteX15" fmla="*/ 1002422 w 1503463"/>
              <a:gd name="connsiteY15" fmla="*/ 88820 h 1078377"/>
              <a:gd name="connsiteX16" fmla="*/ 1090104 w 1503463"/>
              <a:gd name="connsiteY16" fmla="*/ 76294 h 1078377"/>
              <a:gd name="connsiteX17" fmla="*/ 1177786 w 1503463"/>
              <a:gd name="connsiteY17" fmla="*/ 51242 h 1078377"/>
              <a:gd name="connsiteX18" fmla="*/ 1227890 w 1503463"/>
              <a:gd name="connsiteY18" fmla="*/ 38716 h 1078377"/>
              <a:gd name="connsiteX19" fmla="*/ 1303046 w 1503463"/>
              <a:gd name="connsiteY19" fmla="*/ 26190 h 1078377"/>
              <a:gd name="connsiteX20" fmla="*/ 1403254 w 1503463"/>
              <a:gd name="connsiteY20" fmla="*/ 1138 h 1078377"/>
              <a:gd name="connsiteX21" fmla="*/ 1503463 w 1503463"/>
              <a:gd name="connsiteY21" fmla="*/ 1138 h 10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3463" h="1078377">
                <a:moveTo>
                  <a:pt x="88022" y="1078377"/>
                </a:moveTo>
                <a:cubicBezTo>
                  <a:pt x="58794" y="957292"/>
                  <a:pt x="23295" y="837551"/>
                  <a:pt x="339" y="715122"/>
                </a:cubicBezTo>
                <a:cubicBezTo>
                  <a:pt x="-2094" y="702145"/>
                  <a:pt x="9238" y="690240"/>
                  <a:pt x="12865" y="677544"/>
                </a:cubicBezTo>
                <a:cubicBezTo>
                  <a:pt x="17594" y="660991"/>
                  <a:pt x="20662" y="643993"/>
                  <a:pt x="25391" y="627440"/>
                </a:cubicBezTo>
                <a:cubicBezTo>
                  <a:pt x="41927" y="569563"/>
                  <a:pt x="43160" y="581998"/>
                  <a:pt x="88022" y="514705"/>
                </a:cubicBezTo>
                <a:cubicBezTo>
                  <a:pt x="96373" y="502179"/>
                  <a:pt x="100548" y="485478"/>
                  <a:pt x="113074" y="477127"/>
                </a:cubicBezTo>
                <a:cubicBezTo>
                  <a:pt x="125600" y="468776"/>
                  <a:pt x="139087" y="461713"/>
                  <a:pt x="150652" y="452075"/>
                </a:cubicBezTo>
                <a:cubicBezTo>
                  <a:pt x="164261" y="440734"/>
                  <a:pt x="173491" y="424323"/>
                  <a:pt x="188230" y="414497"/>
                </a:cubicBezTo>
                <a:cubicBezTo>
                  <a:pt x="301216" y="339173"/>
                  <a:pt x="145127" y="475468"/>
                  <a:pt x="263386" y="376919"/>
                </a:cubicBezTo>
                <a:cubicBezTo>
                  <a:pt x="359832" y="296547"/>
                  <a:pt x="245243" y="376488"/>
                  <a:pt x="338542" y="314289"/>
                </a:cubicBezTo>
                <a:cubicBezTo>
                  <a:pt x="449757" y="147466"/>
                  <a:pt x="280166" y="385191"/>
                  <a:pt x="401172" y="264185"/>
                </a:cubicBezTo>
                <a:cubicBezTo>
                  <a:pt x="410508" y="254849"/>
                  <a:pt x="405450" y="236917"/>
                  <a:pt x="413698" y="226607"/>
                </a:cubicBezTo>
                <a:cubicBezTo>
                  <a:pt x="426548" y="210545"/>
                  <a:pt x="487754" y="184289"/>
                  <a:pt x="501380" y="176503"/>
                </a:cubicBezTo>
                <a:cubicBezTo>
                  <a:pt x="514451" y="169034"/>
                  <a:pt x="527203" y="160855"/>
                  <a:pt x="538958" y="151451"/>
                </a:cubicBezTo>
                <a:cubicBezTo>
                  <a:pt x="548180" y="144073"/>
                  <a:pt x="553448" y="131680"/>
                  <a:pt x="564011" y="126398"/>
                </a:cubicBezTo>
                <a:cubicBezTo>
                  <a:pt x="686046" y="65380"/>
                  <a:pt x="925039" y="91488"/>
                  <a:pt x="1002422" y="88820"/>
                </a:cubicBezTo>
                <a:cubicBezTo>
                  <a:pt x="1031649" y="84645"/>
                  <a:pt x="1061056" y="81575"/>
                  <a:pt x="1090104" y="76294"/>
                </a:cubicBezTo>
                <a:cubicBezTo>
                  <a:pt x="1143947" y="66504"/>
                  <a:pt x="1130833" y="64657"/>
                  <a:pt x="1177786" y="51242"/>
                </a:cubicBezTo>
                <a:cubicBezTo>
                  <a:pt x="1194339" y="46513"/>
                  <a:pt x="1211009" y="42092"/>
                  <a:pt x="1227890" y="38716"/>
                </a:cubicBezTo>
                <a:cubicBezTo>
                  <a:pt x="1252794" y="33735"/>
                  <a:pt x="1278253" y="31700"/>
                  <a:pt x="1303046" y="26190"/>
                </a:cubicBezTo>
                <a:cubicBezTo>
                  <a:pt x="1365300" y="12356"/>
                  <a:pt x="1320455" y="7507"/>
                  <a:pt x="1403254" y="1138"/>
                </a:cubicBezTo>
                <a:cubicBezTo>
                  <a:pt x="1436559" y="-1424"/>
                  <a:pt x="1470060" y="1138"/>
                  <a:pt x="1503463" y="1138"/>
                </a:cubicBez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1276" y="2909253"/>
            <a:ext cx="2285113" cy="369332"/>
          </a:xfrm>
          <a:prstGeom prst="rect">
            <a:avLst/>
          </a:prstGeom>
          <a:noFill/>
        </p:spPr>
        <p:txBody>
          <a:bodyPr wrap="none" rtlCol="0">
            <a:spAutoFit/>
          </a:bodyPr>
          <a:lstStyle/>
          <a:p>
            <a:r>
              <a:rPr lang="en-US" dirty="0"/>
              <a:t>Middle cerebral artery</a:t>
            </a:r>
          </a:p>
        </p:txBody>
      </p:sp>
      <p:sp>
        <p:nvSpPr>
          <p:cNvPr id="10" name="Right Arrow 9"/>
          <p:cNvSpPr/>
          <p:nvPr/>
        </p:nvSpPr>
        <p:spPr>
          <a:xfrm>
            <a:off x="2355850" y="3093919"/>
            <a:ext cx="984250" cy="36258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35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36" y="819150"/>
            <a:ext cx="1932264" cy="3105150"/>
          </a:xfrm>
        </p:spPr>
        <p:txBody>
          <a:bodyPr>
            <a:normAutofit/>
          </a:bodyPr>
          <a:lstStyle/>
          <a:p>
            <a:r>
              <a:rPr lang="en-US" dirty="0"/>
              <a:t>Wernicke-</a:t>
            </a:r>
            <a:r>
              <a:rPr lang="en-US" dirty="0" err="1"/>
              <a:t>Geschwind</a:t>
            </a:r>
            <a:r>
              <a:rPr lang="en-US" dirty="0"/>
              <a:t> model of language processing:</a:t>
            </a:r>
          </a:p>
        </p:txBody>
      </p:sp>
      <p:pic>
        <p:nvPicPr>
          <p:cNvPr id="9218" name="Picture 2" descr="File:BrocasArea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906"/>
            <a:ext cx="7647264" cy="534352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D717374A-8628-482A-8071-1FDE50508CD8}"/>
              </a:ext>
            </a:extLst>
          </p:cNvPr>
          <p:cNvSpPr/>
          <p:nvPr/>
        </p:nvSpPr>
        <p:spPr>
          <a:xfrm>
            <a:off x="4419600" y="2038350"/>
            <a:ext cx="1676400" cy="77705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Auditory</a:t>
            </a:r>
          </a:p>
        </p:txBody>
      </p:sp>
      <p:sp>
        <p:nvSpPr>
          <p:cNvPr id="12" name="Oval 11">
            <a:extLst>
              <a:ext uri="{FF2B5EF4-FFF2-40B4-BE49-F238E27FC236}">
                <a16:creationId xmlns:a16="http://schemas.microsoft.com/office/drawing/2014/main" id="{263089C3-B921-4DCA-8D51-297013A4DFB2}"/>
              </a:ext>
            </a:extLst>
          </p:cNvPr>
          <p:cNvSpPr/>
          <p:nvPr/>
        </p:nvSpPr>
        <p:spPr>
          <a:xfrm>
            <a:off x="5791200" y="1594674"/>
            <a:ext cx="1551264" cy="90087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Wernicke</a:t>
            </a:r>
          </a:p>
        </p:txBody>
      </p:sp>
      <p:grpSp>
        <p:nvGrpSpPr>
          <p:cNvPr id="15" name="Group 14">
            <a:extLst>
              <a:ext uri="{FF2B5EF4-FFF2-40B4-BE49-F238E27FC236}">
                <a16:creationId xmlns:a16="http://schemas.microsoft.com/office/drawing/2014/main" id="{D83BC922-541B-4429-BBC3-29EA95A287F9}"/>
              </a:ext>
            </a:extLst>
          </p:cNvPr>
          <p:cNvGrpSpPr/>
          <p:nvPr/>
        </p:nvGrpSpPr>
        <p:grpSpPr>
          <a:xfrm>
            <a:off x="3429000" y="1283112"/>
            <a:ext cx="2552605" cy="1212437"/>
            <a:chOff x="3429000" y="1283112"/>
            <a:chExt cx="2552605" cy="1212437"/>
          </a:xfrm>
        </p:grpSpPr>
        <p:sp>
          <p:nvSpPr>
            <p:cNvPr id="11" name="Oval 10">
              <a:extLst>
                <a:ext uri="{FF2B5EF4-FFF2-40B4-BE49-F238E27FC236}">
                  <a16:creationId xmlns:a16="http://schemas.microsoft.com/office/drawing/2014/main" id="{EFFC4656-F975-4211-9287-FA670FE596A0}"/>
                </a:ext>
              </a:extLst>
            </p:cNvPr>
            <p:cNvSpPr/>
            <p:nvPr/>
          </p:nvSpPr>
          <p:spPr>
            <a:xfrm>
              <a:off x="3429000" y="1733550"/>
              <a:ext cx="1447800" cy="7619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a:t>
              </a:r>
              <a:r>
                <a:rPr lang="en-US" dirty="0" err="1"/>
                <a:t>Broca</a:t>
              </a:r>
              <a:endParaRPr lang="en-US" dirty="0"/>
            </a:p>
          </p:txBody>
        </p:sp>
        <p:sp>
          <p:nvSpPr>
            <p:cNvPr id="13" name="Arrow: Curved Right 12">
              <a:extLst>
                <a:ext uri="{FF2B5EF4-FFF2-40B4-BE49-F238E27FC236}">
                  <a16:creationId xmlns:a16="http://schemas.microsoft.com/office/drawing/2014/main" id="{FBDE60C7-911D-4F49-90D0-A29302FE45CC}"/>
                </a:ext>
              </a:extLst>
            </p:cNvPr>
            <p:cNvSpPr/>
            <p:nvPr/>
          </p:nvSpPr>
          <p:spPr>
            <a:xfrm rot="5400000">
              <a:off x="4991005" y="825912"/>
              <a:ext cx="533400" cy="1447800"/>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15">
            <a:extLst>
              <a:ext uri="{FF2B5EF4-FFF2-40B4-BE49-F238E27FC236}">
                <a16:creationId xmlns:a16="http://schemas.microsoft.com/office/drawing/2014/main" id="{DEA3FED0-3194-4BB4-A942-6DB39B2F8FE4}"/>
              </a:ext>
            </a:extLst>
          </p:cNvPr>
          <p:cNvSpPr/>
          <p:nvPr/>
        </p:nvSpPr>
        <p:spPr>
          <a:xfrm>
            <a:off x="4187153" y="1427986"/>
            <a:ext cx="1447800" cy="77705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a:p>
            <a:pPr algn="ctr"/>
            <a:r>
              <a:rPr lang="en-US" dirty="0">
                <a:solidFill>
                  <a:schemeClr val="tx1"/>
                </a:solidFill>
              </a:rPr>
              <a:t>Motor</a:t>
            </a:r>
          </a:p>
        </p:txBody>
      </p:sp>
    </p:spTree>
    <p:extLst>
      <p:ext uri="{BB962C8B-B14F-4D97-AF65-F5344CB8AC3E}">
        <p14:creationId xmlns:p14="http://schemas.microsoft.com/office/powerpoint/2010/main" val="4392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cochlear nerve and the vestibular nerve combine to form the auditory nerve (AKA acoustic nerve, cranial nerve VIII, “8”). </a:t>
            </a:r>
          </a:p>
        </p:txBody>
      </p:sp>
      <p:pic>
        <p:nvPicPr>
          <p:cNvPr id="1026" name="Picture 2" descr="File:Lawrence 1960 17.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81075"/>
            <a:ext cx="5184775" cy="368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91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cochlear nucleus in the brain stem has tuning curves.</a:t>
            </a:r>
            <a:br>
              <a:rPr lang="en-US" dirty="0"/>
            </a:br>
            <a:r>
              <a:rPr lang="en-US" dirty="0"/>
              <a:t>Each neuron responds best to a particular frequency. </a:t>
            </a:r>
          </a:p>
        </p:txBody>
      </p:sp>
      <p:pic>
        <p:nvPicPr>
          <p:cNvPr id="4" name="Picture 3"/>
          <p:cNvPicPr>
            <a:picLocks noChangeAspect="1"/>
          </p:cNvPicPr>
          <p:nvPr/>
        </p:nvPicPr>
        <p:blipFill>
          <a:blip r:embed="rId3"/>
          <a:stretch>
            <a:fillRect/>
          </a:stretch>
        </p:blipFill>
        <p:spPr>
          <a:xfrm>
            <a:off x="304800" y="1200150"/>
            <a:ext cx="4067175" cy="2047875"/>
          </a:xfrm>
          <a:prstGeom prst="rect">
            <a:avLst/>
          </a:prstGeom>
        </p:spPr>
      </p:pic>
      <p:pic>
        <p:nvPicPr>
          <p:cNvPr id="1026" name="Picture 2" descr="https://ars.els-cdn.com/content/image/3-s2.0-B9780125056267500078-f05-02-978012505626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47750"/>
            <a:ext cx="403860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99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Sound is direction is determined by the medial superior olive, which compares both ears for small time differences.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014222"/>
            <a:ext cx="6026727" cy="4045527"/>
          </a:xfrm>
          <a:prstGeom prst="rect">
            <a:avLst/>
          </a:prstGeom>
        </p:spPr>
      </p:pic>
    </p:spTree>
    <p:extLst>
      <p:ext uri="{BB962C8B-B14F-4D97-AF65-F5344CB8AC3E}">
        <p14:creationId xmlns:p14="http://schemas.microsoft.com/office/powerpoint/2010/main" val="396697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inferior colliculus coordinates sound with vision for eye movement, sensory integration. </a:t>
            </a:r>
          </a:p>
        </p:txBody>
      </p:sp>
      <p:pic>
        <p:nvPicPr>
          <p:cNvPr id="3" name="Picture 2"/>
          <p:cNvPicPr>
            <a:picLocks noChangeAspect="1"/>
          </p:cNvPicPr>
          <p:nvPr/>
        </p:nvPicPr>
        <p:blipFill>
          <a:blip r:embed="rId3"/>
          <a:stretch>
            <a:fillRect/>
          </a:stretch>
        </p:blipFill>
        <p:spPr>
          <a:xfrm>
            <a:off x="1905000" y="1200150"/>
            <a:ext cx="4786439" cy="3200400"/>
          </a:xfrm>
          <a:prstGeom prst="rect">
            <a:avLst/>
          </a:prstGeom>
        </p:spPr>
      </p:pic>
      <p:sp>
        <p:nvSpPr>
          <p:cNvPr id="4" name="Right Arrow 3"/>
          <p:cNvSpPr/>
          <p:nvPr/>
        </p:nvSpPr>
        <p:spPr>
          <a:xfrm>
            <a:off x="838200" y="3181350"/>
            <a:ext cx="2590800" cy="8382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Inferior colliculus</a:t>
            </a:r>
          </a:p>
        </p:txBody>
      </p:sp>
    </p:spTree>
    <p:extLst>
      <p:ext uri="{BB962C8B-B14F-4D97-AF65-F5344CB8AC3E}">
        <p14:creationId xmlns:p14="http://schemas.microsoft.com/office/powerpoint/2010/main" val="419407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thalamus a relay station before cerebral cortex. </a:t>
            </a:r>
            <a:br>
              <a:rPr lang="en-US" dirty="0"/>
            </a:br>
            <a:r>
              <a:rPr lang="en-US" dirty="0"/>
              <a:t>Medial geniculate nucleus: Thalamus region for hearing.</a:t>
            </a:r>
          </a:p>
        </p:txBody>
      </p:sp>
      <p:pic>
        <p:nvPicPr>
          <p:cNvPr id="3" name="Picture 2"/>
          <p:cNvPicPr>
            <a:picLocks noChangeAspect="1"/>
          </p:cNvPicPr>
          <p:nvPr/>
        </p:nvPicPr>
        <p:blipFill>
          <a:blip r:embed="rId3"/>
          <a:stretch>
            <a:fillRect/>
          </a:stretch>
        </p:blipFill>
        <p:spPr>
          <a:xfrm>
            <a:off x="1905000" y="1200150"/>
            <a:ext cx="4786439" cy="3200400"/>
          </a:xfrm>
          <a:prstGeom prst="rect">
            <a:avLst/>
          </a:prstGeom>
        </p:spPr>
      </p:pic>
      <p:sp>
        <p:nvSpPr>
          <p:cNvPr id="5" name="Left Arrow 4"/>
          <p:cNvSpPr/>
          <p:nvPr/>
        </p:nvSpPr>
        <p:spPr>
          <a:xfrm>
            <a:off x="4419600" y="1962150"/>
            <a:ext cx="2514600" cy="68580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Thalamus</a:t>
            </a:r>
          </a:p>
        </p:txBody>
      </p:sp>
    </p:spTree>
    <p:extLst>
      <p:ext uri="{BB962C8B-B14F-4D97-AF65-F5344CB8AC3E}">
        <p14:creationId xmlns:p14="http://schemas.microsoft.com/office/powerpoint/2010/main" val="69501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cerebral cortex, auditory information is processed in the dorsal (top) part of the temporal lobe. </a:t>
            </a:r>
          </a:p>
        </p:txBody>
      </p:sp>
      <p:pic>
        <p:nvPicPr>
          <p:cNvPr id="3" name="Picture 2"/>
          <p:cNvPicPr>
            <a:picLocks noChangeAspect="1"/>
          </p:cNvPicPr>
          <p:nvPr/>
        </p:nvPicPr>
        <p:blipFill>
          <a:blip r:embed="rId3"/>
          <a:stretch>
            <a:fillRect/>
          </a:stretch>
        </p:blipFill>
        <p:spPr>
          <a:xfrm>
            <a:off x="1905000" y="1200150"/>
            <a:ext cx="4786439" cy="3200400"/>
          </a:xfrm>
          <a:prstGeom prst="rect">
            <a:avLst/>
          </a:prstGeom>
        </p:spPr>
      </p:pic>
      <p:sp>
        <p:nvSpPr>
          <p:cNvPr id="4" name="Right Arrow 3"/>
          <p:cNvSpPr/>
          <p:nvPr/>
        </p:nvSpPr>
        <p:spPr>
          <a:xfrm>
            <a:off x="838200" y="1885950"/>
            <a:ext cx="1905000" cy="8382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Auditory Cortex</a:t>
            </a:r>
          </a:p>
        </p:txBody>
      </p:sp>
    </p:spTree>
    <p:extLst>
      <p:ext uri="{BB962C8B-B14F-4D97-AF65-F5344CB8AC3E}">
        <p14:creationId xmlns:p14="http://schemas.microsoft.com/office/powerpoint/2010/main" val="149901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Tonotopic organization is an orderly map of sound frequencies in auditory cortex. </a:t>
            </a:r>
          </a:p>
        </p:txBody>
      </p:sp>
      <p:pic>
        <p:nvPicPr>
          <p:cNvPr id="3"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057400" y="971550"/>
            <a:ext cx="4591023" cy="3832225"/>
          </a:xfrm>
          <a:prstGeom prst="rect">
            <a:avLst/>
          </a:prstGeom>
        </p:spPr>
      </p:pic>
    </p:spTree>
    <p:extLst>
      <p:ext uri="{BB962C8B-B14F-4D97-AF65-F5344CB8AC3E}">
        <p14:creationId xmlns:p14="http://schemas.microsoft.com/office/powerpoint/2010/main" val="284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esearchgate.net/publication/7547876/figure/fig10/AS:267950879932441@1440895876693/Comparison-of-auditory-cortical-organization-in-two-species-of-bat-Pteronotus-parnelli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42950"/>
            <a:ext cx="6631264"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Bats have a large auditory cortex for echolocation. </a:t>
            </a:r>
          </a:p>
        </p:txBody>
      </p:sp>
    </p:spTree>
    <p:extLst>
      <p:ext uri="{BB962C8B-B14F-4D97-AF65-F5344CB8AC3E}">
        <p14:creationId xmlns:p14="http://schemas.microsoft.com/office/powerpoint/2010/main" val="1873283625"/>
      </p:ext>
    </p:extLst>
  </p:cSld>
  <p:clrMapOvr>
    <a:masterClrMapping/>
  </p:clrMapOvr>
</p:sld>
</file>

<file path=ppt/theme/theme1.xml><?xml version="1.0" encoding="utf-8"?>
<a:theme xmlns:a="http://schemas.openxmlformats.org/drawingml/2006/main" name="Slides4Student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3642F1FEE8CA438384BF5482015E85" ma:contentTypeVersion="17" ma:contentTypeDescription="Create a new document." ma:contentTypeScope="" ma:versionID="0d6e7017d79c5d19038aceba61ea0da8">
  <xsd:schema xmlns:xsd="http://www.w3.org/2001/XMLSchema" xmlns:xs="http://www.w3.org/2001/XMLSchema" xmlns:p="http://schemas.microsoft.com/office/2006/metadata/properties" xmlns:ns3="17edd75d-3000-4cf3-914f-381c5227a652" xmlns:ns4="bd958577-bcf6-40a5-8f7c-ca350bf65958" targetNamespace="http://schemas.microsoft.com/office/2006/metadata/properties" ma:root="true" ma:fieldsID="f212516fd2f19b0fb45c99f3e522f8c2" ns3:_="" ns4:_="">
    <xsd:import namespace="17edd75d-3000-4cf3-914f-381c5227a652"/>
    <xsd:import namespace="bd958577-bcf6-40a5-8f7c-ca350bf659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edd75d-3000-4cf3-914f-381c5227a65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958577-bcf6-40a5-8f7c-ca350bf6595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d958577-bcf6-40a5-8f7c-ca350bf65958" xsi:nil="true"/>
  </documentManagement>
</p:properties>
</file>

<file path=customXml/itemProps1.xml><?xml version="1.0" encoding="utf-8"?>
<ds:datastoreItem xmlns:ds="http://schemas.openxmlformats.org/officeDocument/2006/customXml" ds:itemID="{8247D08C-3425-4330-92AE-32C3AD9B7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edd75d-3000-4cf3-914f-381c5227a652"/>
    <ds:schemaRef ds:uri="bd958577-bcf6-40a5-8f7c-ca350bf65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256356-0DAC-4371-A1CB-2B93F5308E8E}">
  <ds:schemaRefs>
    <ds:schemaRef ds:uri="http://schemas.microsoft.com/sharepoint/v3/contenttype/forms"/>
  </ds:schemaRefs>
</ds:datastoreItem>
</file>

<file path=customXml/itemProps3.xml><?xml version="1.0" encoding="utf-8"?>
<ds:datastoreItem xmlns:ds="http://schemas.openxmlformats.org/officeDocument/2006/customXml" ds:itemID="{C5CFFB45-6790-4D28-9745-0691FE1F63F1}">
  <ds:schemaRefs>
    <ds:schemaRef ds:uri="http://schemas.microsoft.com/office/2006/metadata/properties"/>
    <ds:schemaRef ds:uri="http://purl.org/dc/terms/"/>
    <ds:schemaRef ds:uri="bd958577-bcf6-40a5-8f7c-ca350bf65958"/>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7edd75d-3000-4cf3-914f-381c5227a65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Slides4Students2</Template>
  <TotalTime>350</TotalTime>
  <Words>2501</Words>
  <Application>Microsoft Office PowerPoint</Application>
  <PresentationFormat>On-screen Show (16:9)</PresentationFormat>
  <Paragraphs>104</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Slides4Students2</vt:lpstr>
      <vt:lpstr>Auditory information processing in the brain.</vt:lpstr>
      <vt:lpstr>The cochlear nerve and the vestibular nerve combine to form the auditory nerve (AKA acoustic nerve, cranial nerve VIII, “8”). </vt:lpstr>
      <vt:lpstr>The cochlear nucleus in the brain stem has tuning curves. Each neuron responds best to a particular frequency. </vt:lpstr>
      <vt:lpstr>Sound is direction is determined by the medial superior olive, which compares both ears for small time differences. </vt:lpstr>
      <vt:lpstr>The inferior colliculus coordinates sound with vision for eye movement, sensory integration. </vt:lpstr>
      <vt:lpstr>The thalamus a relay station before cerebral cortex.  Medial geniculate nucleus: Thalamus region for hearing.</vt:lpstr>
      <vt:lpstr>In cerebral cortex, auditory information is processed in the dorsal (top) part of the temporal lobe. </vt:lpstr>
      <vt:lpstr>Tonotopic organization is an orderly map of sound frequencies in auditory cortex. </vt:lpstr>
      <vt:lpstr>Bats have a large auditory cortex for echolocation. </vt:lpstr>
      <vt:lpstr>Auditory cortex connections contribute to the “what” (identification) and “where/how” (action) pathways. </vt:lpstr>
      <vt:lpstr>Paul Broca (1861) described a language center for speech production in the left frontal lobe. Breakthrough!</vt:lpstr>
      <vt:lpstr>Carl Wernicke (late 1800s) – speech comprehension in the left side slightly posterior of the auditory cortex. </vt:lpstr>
      <vt:lpstr>Wernicke’s area is next to auditory cortex. Connections between these areas are important for speech perception. </vt:lpstr>
      <vt:lpstr>Strokes in the middle cerebral artery may damage all of these areas, resulting in severe impairment. </vt:lpstr>
      <vt:lpstr>Wernicke-Geschwind model of language processing: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Auditory system</dc:title>
  <dc:creator>Gary Fisk</dc:creator>
  <cp:lastModifiedBy>Gary Fisk</cp:lastModifiedBy>
  <cp:revision>38</cp:revision>
  <cp:lastPrinted>2018-04-04T17:31:25Z</cp:lastPrinted>
  <dcterms:created xsi:type="dcterms:W3CDTF">2018-04-04T14:26:01Z</dcterms:created>
  <dcterms:modified xsi:type="dcterms:W3CDTF">2023-10-20T13:29:44Z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0x0101007A3642F1FEE8CA438384BF5482015E85</vt:lpwstr>
  </property>
</Properties>
</file>